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3D0F52-E955-907C-E158-73B6C48377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6495D01-BD4E-0799-CAE3-762795A1C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37F73E-966F-3E1B-86C1-289860530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F11B92-9967-F95D-6D0C-54FBEE5FE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41BE07-18BA-6080-BCFC-3647B7B91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2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B9E673-E078-61D4-6221-BB13BBB72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968C6B-F670-73D8-E572-8FCBF16BA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07CA24-06D8-B823-35CC-AF23AF51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BED83EA-4BFC-632D-A1C6-926212FF1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824F514-41E0-07E7-326D-A9DF778C7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447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B58F2B0-F781-9638-C2AD-3953EC644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DBF9321-0F19-485D-EA26-20415FF75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38839B1-3165-F30B-C8B3-A1EF82C8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69D586D-B17C-2EC2-5F0E-B323B0D7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AADE64-C20F-B6CD-221B-B0F610E8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76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0897E3-83DF-691B-4238-68BD38930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6CAC68-6ABF-560D-FD7D-5061744E4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39EA04-4AD9-A5B0-5CA8-056C982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1F9909B-2211-EFE3-0F2A-C79ED44BD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59CFBB-8F3E-8567-EDB4-FE76EBC86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23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B0A457-17F9-74C7-9926-49C67A1E3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CB5FA3-F2AB-D1DE-E92B-9F82EE7D8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DCDE2-FA75-C39E-A357-D5125591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4A1409B-6BF6-8C44-641D-CBFE0F675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390ED6-4409-580B-1C79-2838E80BE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09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572F44-4B13-7E52-D9F9-2DC47D02F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C578F3-F4BE-102B-06AB-A41B3E3767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A9A7AE0-7F35-9C19-5308-85566E42E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918EE68-178B-0ECB-1842-00695D57A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E4B2AD0-8BF5-F497-1837-9973C541B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AD93A91-FD9E-4B08-F57E-53A81D223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82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512CD5-CCE3-5360-1FA4-BDCC0F2DB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BBF9FE-908F-776B-BC7B-65099DBF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2A9D667-BD1E-97DD-A25A-34BE14269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884FE59-9F96-7C75-0BCE-7A3D7B5804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D3AB140-78DB-5010-C76E-5D06FA2D8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5A0ED74-584F-7192-13C5-45D6FFC36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52B3AF4-A33B-51BB-1B37-7D0348884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C95DC41-925E-19D0-BDEE-8B8BDB30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37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C232D5-CF51-0E20-9D7B-09DEE5695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2E4A76B-206B-EAF6-2853-927156ED2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FA21C80-73B5-B8A5-B520-57A4AE9A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1C2672-81CA-C60E-44C2-1FF48946A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0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EC6CC2C-8259-E6B1-827A-9BD2777CF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13DB677-CEFA-4794-98A5-4CB162330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03917FA-7E46-594D-42BD-D95170D75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940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45F743-316D-40A1-6746-48E5317CB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BF6864-3A06-4F85-E15B-3DDEF7F0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B1B55A0-9B50-E5EA-E1EC-F8C3032DF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B89B41-9D21-0087-B2A4-E1B54E18F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F48F7B-344C-C5FC-3254-C1FAC13D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A43461-B4B1-20E9-CE13-F32FDC29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523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2E8F27-987F-6BF7-71AE-E02145B8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1FA4954-87D2-9432-3671-940290A6E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39EB91F-BF0F-55B0-7869-DAC3165AA8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7658529-BB3A-0231-7357-7E8780D9A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DFB9197-DB8D-D955-10F3-C54A6340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0DED08-ECA1-E3BB-D0B6-7C4C7494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7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18D70B-42CD-4436-6DE1-129A49442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999285-AA64-BADF-0889-786B44D21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F3DA11-E5E9-1F01-54CE-2C866FD64D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98C83-4D15-4E6F-AFAB-CC37E071BA00}" type="datetimeFigureOut">
              <a:rPr lang="ru-RU" smtClean="0"/>
              <a:t>16.03.2026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7803B0C-8A1B-094C-8BC3-561959D809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285B4F-39B7-DB79-4A5C-F67E39E94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3D2A9-CDA5-407A-8863-4B16E09376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93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hermitagemuseum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sNSi/gPAxt3hkz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552" y="116632"/>
            <a:ext cx="7772400" cy="1368425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 «Центр дополнительного образования детей «Заречье» Кировского района г. Казани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6B96E8-C1F0-F245-9988-54D419489C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860" y="5877272"/>
            <a:ext cx="2044065" cy="13684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F4AAF9F-3F2E-5E1E-FFD9-F5D5BBD09DA5}"/>
              </a:ext>
            </a:extLst>
          </p:cNvPr>
          <p:cNvSpPr txBox="1"/>
          <p:nvPr/>
        </p:nvSpPr>
        <p:spPr>
          <a:xfrm>
            <a:off x="2843808" y="1712440"/>
            <a:ext cx="4782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Методическое пособие по теме: </a:t>
            </a:r>
          </a:p>
          <a:p>
            <a:pPr algn="ctr"/>
            <a:r>
              <a:rPr lang="ru-RU" dirty="0"/>
              <a:t>«ПАРАДНЫЙ ПОРТРЕТ ИЛИ ЦАРИ В ИЗОБРАЗИТЕЛЬНОМ ИСКУССТВЕ» </a:t>
            </a:r>
          </a:p>
          <a:p>
            <a:pPr algn="ctr"/>
            <a:r>
              <a:rPr lang="ru-RU" dirty="0"/>
              <a:t>(занятие с элементами развивающий  игры)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16CC2C-9761-8509-A731-BBF9859AAAF9}"/>
              </a:ext>
            </a:extLst>
          </p:cNvPr>
          <p:cNvSpPr txBox="1"/>
          <p:nvPr/>
        </p:nvSpPr>
        <p:spPr>
          <a:xfrm>
            <a:off x="3275856" y="2955486"/>
            <a:ext cx="4753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Номинация: Развивающая игра(Игры с ролью)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1B8DA73-9CDE-9E00-2D2B-3CBB41BCB5F2}"/>
              </a:ext>
            </a:extLst>
          </p:cNvPr>
          <p:cNvSpPr txBox="1"/>
          <p:nvPr/>
        </p:nvSpPr>
        <p:spPr>
          <a:xfrm>
            <a:off x="5499728" y="4676943"/>
            <a:ext cx="37067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Автор:Салахова</a:t>
            </a:r>
            <a:r>
              <a:rPr lang="ru-RU" dirty="0"/>
              <a:t> Роза </a:t>
            </a:r>
            <a:r>
              <a:rPr lang="ru-RU" dirty="0" err="1"/>
              <a:t>Марсовна</a:t>
            </a:r>
            <a:endParaRPr lang="ru-RU" dirty="0"/>
          </a:p>
          <a:p>
            <a:r>
              <a:rPr lang="ru-RU" dirty="0"/>
              <a:t>Методист отдела технического и декоративно-прикладного творчества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C1BA51E-56D7-098D-AE7E-116D0D4F08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1556"/>
            <a:ext cx="2942736" cy="44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7067128" cy="5403304"/>
          </a:xfrm>
        </p:spPr>
        <p:txBody>
          <a:bodyPr/>
          <a:lstStyle/>
          <a:p>
            <a:r>
              <a:rPr lang="ru-RU" b="1" dirty="0"/>
              <a:t>Крупные планы готовых работ</a:t>
            </a:r>
          </a:p>
          <a:p>
            <a:r>
              <a:rPr lang="ru-RU" b="1" dirty="0"/>
              <a:t>Галерея «Царские венцы»</a:t>
            </a:r>
            <a:endParaRPr lang="ru-RU" dirty="0"/>
          </a:p>
          <a:p>
            <a:r>
              <a:rPr lang="ru-RU" dirty="0"/>
              <a:t>Каждая работа уникальна, но все соответствуют исторической форме:</a:t>
            </a:r>
          </a:p>
          <a:p>
            <a:r>
              <a:rPr lang="ru-RU" dirty="0"/>
              <a:t>Строгие полусферы</a:t>
            </a:r>
          </a:p>
          <a:p>
            <a:r>
              <a:rPr lang="ru-RU" dirty="0"/>
              <a:t>Символ «V» у основания</a:t>
            </a:r>
          </a:p>
          <a:p>
            <a:r>
              <a:rPr lang="ru-RU" dirty="0"/>
              <a:t>Лавровый декор</a:t>
            </a:r>
          </a:p>
          <a:p>
            <a:r>
              <a:rPr lang="ru-RU" dirty="0"/>
              <a:t>Ритмичное расположение «драгоценных камней»</a:t>
            </a:r>
          </a:p>
          <a:p>
            <a:r>
              <a:rPr lang="ru-RU" b="1" dirty="0"/>
              <a:t>Детали:</a:t>
            </a:r>
            <a:endParaRPr lang="ru-RU" dirty="0"/>
          </a:p>
          <a:p>
            <a:r>
              <a:rPr lang="ru-RU" dirty="0"/>
              <a:t>Блик на металле</a:t>
            </a:r>
          </a:p>
          <a:p>
            <a:r>
              <a:rPr lang="ru-RU" dirty="0"/>
              <a:t>Имитация жемчуга (белые точки)</a:t>
            </a:r>
          </a:p>
          <a:p>
            <a:r>
              <a:rPr lang="ru-RU" dirty="0"/>
              <a:t>Контраст тёплого золота и холодного фона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E7D7E7C-1C3D-2E36-317E-556B0B07C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5877272"/>
            <a:ext cx="2042337" cy="13717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1E7C62-815B-6B77-BBBA-05BDEE0B77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254" y="3413898"/>
            <a:ext cx="3696746" cy="246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61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9328"/>
          </a:xfrm>
        </p:spPr>
        <p:txBody>
          <a:bodyPr>
            <a:normAutofit/>
          </a:bodyPr>
          <a:lstStyle/>
          <a:p>
            <a:r>
              <a:rPr lang="ru-RU" b="1" dirty="0"/>
              <a:t>Финальный этап. Рефлексия и фотосессия</a:t>
            </a:r>
          </a:p>
          <a:p>
            <a:r>
              <a:rPr lang="ru-RU" b="1" dirty="0"/>
              <a:t>Выставка в «Зале Эрмитажа»</a:t>
            </a:r>
            <a:endParaRPr lang="ru-RU" dirty="0"/>
          </a:p>
          <a:p>
            <a:r>
              <a:rPr lang="ru-RU" dirty="0"/>
              <a:t>Дети выкладывают работы на пол вдоль декорации.</a:t>
            </a:r>
            <a:br>
              <a:rPr lang="ru-RU" dirty="0"/>
            </a:br>
            <a:r>
              <a:rPr lang="ru-RU" dirty="0"/>
              <a:t>Создаётся иллюзия музейной экспозиции.</a:t>
            </a:r>
          </a:p>
          <a:p>
            <a:r>
              <a:rPr lang="ru-RU" b="1" dirty="0"/>
              <a:t>Приём «Примерь корону»: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Ребёнок встаёт за своей работой так, чтобы корона на рисунке оказалась на уровне его головы.</a:t>
            </a:r>
            <a:br>
              <a:rPr lang="ru-RU" dirty="0"/>
            </a:br>
            <a:r>
              <a:rPr lang="ru-RU" dirty="0"/>
              <a:t>Фотография — мгновенный успех и радость!</a:t>
            </a:r>
          </a:p>
          <a:p>
            <a:r>
              <a:rPr lang="ru-RU" b="1" dirty="0"/>
              <a:t>Обсуждение:</a:t>
            </a:r>
            <a:endParaRPr lang="ru-RU" dirty="0"/>
          </a:p>
          <a:p>
            <a:r>
              <a:rPr lang="ru-RU" dirty="0"/>
              <a:t>Что узнали нового?</a:t>
            </a:r>
          </a:p>
          <a:p>
            <a:r>
              <a:rPr lang="ru-RU" dirty="0"/>
              <a:t>Какая регалия запомнилась?</a:t>
            </a:r>
          </a:p>
          <a:p>
            <a:r>
              <a:rPr lang="ru-RU" dirty="0"/>
              <a:t>Сложно ли быть царём?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DFA6649-EB0B-D260-E324-DE8A44005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5877272"/>
            <a:ext cx="2042337" cy="13717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2AA279E-DC77-5442-0D0F-4828DC2607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291" y="1313411"/>
            <a:ext cx="6151418" cy="423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8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B57232-1B87-AB1F-9940-30B86A4E4E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934"/>
            <a:ext cx="4128458" cy="30963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454CC51-E66F-6772-6B9D-C0D11C56F2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53602"/>
            <a:ext cx="4501561" cy="30963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EF2B5ED-1592-E539-58BC-29C4FC0E7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95222"/>
            <a:ext cx="4372495" cy="29177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751C5EE-3DD1-4399-8AD5-0AF066FF61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60032" y="3645012"/>
            <a:ext cx="3802632" cy="284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705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59288"/>
          </a:xfrm>
        </p:spPr>
        <p:txBody>
          <a:bodyPr/>
          <a:lstStyle/>
          <a:p>
            <a:r>
              <a:rPr lang="ru-RU" b="1" dirty="0"/>
              <a:t>Литература и ресурсы:</a:t>
            </a:r>
            <a:endParaRPr lang="ru-RU" dirty="0"/>
          </a:p>
          <a:p>
            <a:r>
              <a:rPr lang="ru-RU" i="1" dirty="0"/>
              <a:t>Великие династии мира. Романовы.</a:t>
            </a:r>
            <a:r>
              <a:rPr lang="ru-RU" dirty="0"/>
              <a:t> — М.: АРИА-АиФ, 2012.</a:t>
            </a:r>
          </a:p>
          <a:p>
            <a:r>
              <a:rPr lang="ru-RU" dirty="0"/>
              <a:t>Кузнецова Л.В. Символы власти: от шапки Мономаха до императорской короны // Искусство в школе. — 2019. — №4. — С. 24–28.</a:t>
            </a:r>
          </a:p>
          <a:p>
            <a:r>
              <a:rPr lang="ru-RU" dirty="0"/>
              <a:t>Государственный Эрмитаж. Коллекция парадного портрета [Электронный ресурс]. — Режим доступа: </a:t>
            </a:r>
            <a:r>
              <a:rPr lang="ru-RU" dirty="0">
                <a:hlinkClick r:id="rId2"/>
              </a:rPr>
              <a:t>www.hermitagemuseum.org</a:t>
            </a:r>
            <a:endParaRPr lang="ru-RU" dirty="0"/>
          </a:p>
          <a:p>
            <a:r>
              <a:rPr lang="ru-RU" dirty="0"/>
              <a:t>Бах И.С. Токката и фуга ре минор.</a:t>
            </a:r>
          </a:p>
          <a:p>
            <a:r>
              <a:rPr lang="ru-RU" dirty="0" err="1"/>
              <a:t>Vangelis</a:t>
            </a:r>
            <a:r>
              <a:rPr lang="ru-RU" dirty="0"/>
              <a:t>. Музыка к фильмам.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DBFF3BE-96D9-C06E-BBF4-EAEA89CAA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5877272"/>
            <a:ext cx="20423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66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08720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Данная работа представляет собой методическую разработку открытого интегрированного занятия по изобразительному искусству для детей 10–13 лет.</a:t>
            </a:r>
          </a:p>
          <a:p>
            <a:r>
              <a:rPr lang="ru-RU" b="1" dirty="0"/>
              <a:t>Ключевая идея:</a:t>
            </a:r>
            <a:r>
              <a:rPr lang="ru-RU" dirty="0"/>
              <a:t> синтез изобразительного творчества и театрализации. Обучающиеся не просто рисуют символы власти, а проживают историю через ролевую игру «Ночь в музее».</a:t>
            </a:r>
          </a:p>
          <a:p>
            <a:r>
              <a:rPr lang="ru-RU" b="1" dirty="0"/>
              <a:t>Результат:</a:t>
            </a:r>
            <a:endParaRPr lang="ru-RU" dirty="0"/>
          </a:p>
          <a:p>
            <a:pPr lvl="0"/>
            <a:r>
              <a:rPr lang="ru-RU" dirty="0"/>
              <a:t>Создание декорации «Зал Эрмитажа» (коллективная работа);</a:t>
            </a:r>
          </a:p>
          <a:p>
            <a:pPr lvl="0"/>
            <a:r>
              <a:rPr lang="ru-RU" dirty="0"/>
              <a:t>Театрализованное представление с участием исторических персонажей;</a:t>
            </a:r>
          </a:p>
          <a:p>
            <a:pPr lvl="0"/>
            <a:r>
              <a:rPr lang="ru-RU" dirty="0"/>
              <a:t>Индивидуальное изображение Большой императорской короны с использованием гуаши, страз и декоративного клея.</a:t>
            </a:r>
          </a:p>
          <a:p>
            <a:r>
              <a:rPr lang="ru-RU" b="1" dirty="0"/>
              <a:t>Практическая значимость:</a:t>
            </a:r>
            <a:r>
              <a:rPr lang="ru-RU" dirty="0"/>
              <a:t> разработка может быть использована педагогами ИЗО, истории, руководителями театральных студий.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8B27D7A-62BF-881A-43F8-BCAA69C30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5805264"/>
            <a:ext cx="2042337" cy="13717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81FF0C-6D60-B1AB-64F7-BC2CC1A587FE}"/>
              </a:ext>
            </a:extLst>
          </p:cNvPr>
          <p:cNvSpPr txBox="1"/>
          <p:nvPr/>
        </p:nvSpPr>
        <p:spPr>
          <a:xfrm>
            <a:off x="899592" y="5877272"/>
            <a:ext cx="717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Ссылка на конспект занятия: </a:t>
            </a:r>
            <a:r>
              <a:rPr lang="en-US" dirty="0">
                <a:hlinkClick r:id="rId3"/>
              </a:rPr>
              <a:t>https://cloud.mail.ru/public/sNSi/gPAxt3hkz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396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57200" y="620688"/>
            <a:ext cx="8229600" cy="590708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Интеграция ИЗО и театра в рамках одного занятия;</a:t>
            </a:r>
          </a:p>
          <a:p>
            <a:r>
              <a:rPr lang="ru-RU" dirty="0"/>
              <a:t>Использование декораций, созданных руками детей;</a:t>
            </a:r>
          </a:p>
          <a:p>
            <a:r>
              <a:rPr lang="ru-RU" dirty="0"/>
              <a:t>Погружение в эпоху через диалоги исторических личностей.</a:t>
            </a:r>
          </a:p>
          <a:p>
            <a:r>
              <a:rPr lang="ru-RU" b="1" dirty="0"/>
              <a:t>Актуальность: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Современные дети лучше усваивают материал через игру и эмоциональное переживание. Исторические персонажи «оживают», становятся близкими и понятными.</a:t>
            </a:r>
          </a:p>
          <a:p>
            <a:r>
              <a:rPr lang="ru-RU" b="1" dirty="0"/>
              <a:t>Цель: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Формирование интереса к истории России через создание художественного образа царского венца.</a:t>
            </a:r>
          </a:p>
          <a:p>
            <a:r>
              <a:rPr lang="ru-RU" b="1" dirty="0"/>
              <a:t>Задачи:</a:t>
            </a:r>
            <a:endParaRPr lang="ru-RU" dirty="0"/>
          </a:p>
          <a:p>
            <a:r>
              <a:rPr lang="ru-RU" dirty="0"/>
              <a:t>Закрепить понятия «парадный портрет», «царские регалии», «венец».</a:t>
            </a:r>
          </a:p>
          <a:p>
            <a:r>
              <a:rPr lang="ru-RU" dirty="0"/>
              <a:t>Познакомить с символикой Большой императорской короны.</a:t>
            </a:r>
          </a:p>
          <a:p>
            <a:r>
              <a:rPr lang="ru-RU" dirty="0"/>
              <a:t>Развить навыки композиции, работы с гуашью и декором.</a:t>
            </a:r>
          </a:p>
          <a:p>
            <a:r>
              <a:rPr lang="ru-RU" b="1" dirty="0"/>
              <a:t>Целевая группа:</a:t>
            </a:r>
            <a:r>
              <a:rPr lang="ru-RU" dirty="0"/>
              <a:t> 10–13 лет.</a:t>
            </a:r>
          </a:p>
          <a:p>
            <a:r>
              <a:rPr lang="ru-RU" b="1" dirty="0"/>
              <a:t>Материалы: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тонированная бумага, гуашь, кисти, стразы на клеевой основе, декоративный клей, иллюстрация короны, декорации, музыкальное сопровождение (Бах, </a:t>
            </a:r>
            <a:r>
              <a:rPr lang="ru-RU" dirty="0" err="1"/>
              <a:t>Vangelis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C007078-CD84-7166-0C20-31C2CBA6D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5841915"/>
            <a:ext cx="20423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0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539552" y="548680"/>
            <a:ext cx="8229600" cy="6119813"/>
          </a:xfrm>
        </p:spPr>
        <p:txBody>
          <a:bodyPr>
            <a:normAutofit/>
          </a:bodyPr>
          <a:lstStyle/>
          <a:p>
            <a:r>
              <a:rPr lang="ru-RU" b="1" dirty="0"/>
              <a:t>Концепция и разработка идеи</a:t>
            </a:r>
          </a:p>
          <a:p>
            <a:r>
              <a:rPr lang="ru-RU" b="1" dirty="0"/>
              <a:t>Как родилась идея занятия?</a:t>
            </a:r>
            <a:endParaRPr lang="ru-RU" dirty="0"/>
          </a:p>
          <a:p>
            <a:r>
              <a:rPr lang="ru-RU" dirty="0"/>
              <a:t>Изначально планировалось обычное занятие по теме «Парадный портрет».</a:t>
            </a:r>
            <a:br>
              <a:rPr lang="ru-RU" dirty="0"/>
            </a:br>
            <a:r>
              <a:rPr lang="ru-RU" dirty="0"/>
              <a:t>Но возник вопрос: </a:t>
            </a:r>
            <a:r>
              <a:rPr lang="ru-RU" i="1" dirty="0"/>
              <a:t>как сделать историю живой для ребят 10–13 лет?</a:t>
            </a:r>
            <a:endParaRPr lang="ru-RU" dirty="0"/>
          </a:p>
          <a:p>
            <a:r>
              <a:rPr lang="ru-RU" b="1" dirty="0"/>
              <a:t>Решение: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Создать атмосферу музея, в котором картины «оживают».</a:t>
            </a:r>
          </a:p>
          <a:p>
            <a:r>
              <a:rPr lang="ru-RU" b="1" dirty="0"/>
              <a:t>Этапы разработки:</a:t>
            </a:r>
            <a:endParaRPr lang="ru-RU" dirty="0"/>
          </a:p>
          <a:p>
            <a:r>
              <a:rPr lang="ru-RU" dirty="0"/>
              <a:t>Написание сценария «Ночь в музее» (учтены характеры царей и цариц).</a:t>
            </a:r>
          </a:p>
          <a:p>
            <a:r>
              <a:rPr lang="ru-RU" dirty="0"/>
              <a:t>Распределение ролей:</a:t>
            </a:r>
          </a:p>
          <a:p>
            <a:pPr lvl="1"/>
            <a:r>
              <a:rPr lang="ru-RU" dirty="0"/>
              <a:t>Александр — Иван Грозный</a:t>
            </a:r>
          </a:p>
          <a:p>
            <a:pPr lvl="1"/>
            <a:r>
              <a:rPr lang="ru-RU" dirty="0"/>
              <a:t>Андрей — Алексей Михайлович</a:t>
            </a:r>
          </a:p>
          <a:p>
            <a:pPr lvl="1"/>
            <a:r>
              <a:rPr lang="ru-RU" dirty="0"/>
              <a:t>Алексей — Пётр I</a:t>
            </a:r>
          </a:p>
          <a:p>
            <a:pPr lvl="1"/>
            <a:r>
              <a:rPr lang="ru-RU" dirty="0"/>
              <a:t>(и другие)</a:t>
            </a:r>
          </a:p>
          <a:p>
            <a:r>
              <a:rPr lang="ru-RU" dirty="0"/>
              <a:t>Подготовка декораций.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4699304-A107-CE0B-73A1-D0C1B626A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5877272"/>
            <a:ext cx="20423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370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47320"/>
          </a:xfrm>
        </p:spPr>
        <p:txBody>
          <a:bodyPr>
            <a:normAutofit/>
          </a:bodyPr>
          <a:lstStyle/>
          <a:p>
            <a:r>
              <a:rPr lang="ru-RU" b="1" dirty="0"/>
              <a:t>Выбор материалов</a:t>
            </a:r>
          </a:p>
          <a:p>
            <a:r>
              <a:rPr lang="ru-RU" b="1" dirty="0"/>
              <a:t>Для декорации «Зал Эрмитажа»:</a:t>
            </a:r>
            <a:endParaRPr lang="ru-RU" dirty="0"/>
          </a:p>
          <a:p>
            <a:r>
              <a:rPr lang="ru-RU" dirty="0"/>
              <a:t>Рулоны обоев / большие листы бумаги (основа);</a:t>
            </a:r>
          </a:p>
          <a:p>
            <a:r>
              <a:rPr lang="ru-RU" dirty="0"/>
              <a:t>Гуашь, акрил (золото, серебро, охра);</a:t>
            </a:r>
          </a:p>
          <a:p>
            <a:r>
              <a:rPr lang="ru-RU" dirty="0"/>
              <a:t>Кисти широкие и тонкие;</a:t>
            </a:r>
          </a:p>
          <a:p>
            <a:r>
              <a:rPr lang="ru-RU" dirty="0"/>
              <a:t>Картон для рам;</a:t>
            </a:r>
          </a:p>
          <a:p>
            <a:r>
              <a:rPr lang="ru-RU" dirty="0"/>
              <a:t>Малярный скотч, двусторонний скотч.</a:t>
            </a:r>
          </a:p>
          <a:p>
            <a:r>
              <a:rPr lang="ru-RU" b="1" dirty="0"/>
              <a:t>Для детских работ (корона):</a:t>
            </a:r>
            <a:endParaRPr lang="ru-RU" dirty="0"/>
          </a:p>
          <a:p>
            <a:r>
              <a:rPr lang="ru-RU" dirty="0"/>
              <a:t>Тонированная бумага (охра, беж, золото) — </a:t>
            </a:r>
            <a:r>
              <a:rPr lang="ru-RU" i="1" dirty="0"/>
              <a:t>экономия времени, эффект старины</a:t>
            </a:r>
            <a:r>
              <a:rPr lang="ru-RU" dirty="0"/>
              <a:t>;</a:t>
            </a:r>
          </a:p>
          <a:p>
            <a:r>
              <a:rPr lang="ru-RU" dirty="0"/>
              <a:t>Гуашь — легко перекрывается, матовая фактура;</a:t>
            </a:r>
          </a:p>
          <a:p>
            <a:r>
              <a:rPr lang="ru-RU" dirty="0"/>
              <a:t>Стразы на клеевой основе — быстрый декор;</a:t>
            </a:r>
          </a:p>
          <a:p>
            <a:r>
              <a:rPr lang="ru-RU" dirty="0"/>
              <a:t>Декоративный клей с блёстками — финальные акценты.</a:t>
            </a:r>
          </a:p>
          <a:p>
            <a:r>
              <a:rPr lang="ru-RU" b="1" dirty="0"/>
              <a:t>Музыка:</a:t>
            </a:r>
            <a:r>
              <a:rPr lang="ru-RU" dirty="0"/>
              <a:t> Бах, </a:t>
            </a:r>
            <a:r>
              <a:rPr lang="ru-RU" dirty="0" err="1"/>
              <a:t>Vangelis</a:t>
            </a:r>
            <a:r>
              <a:rPr lang="ru-RU" dirty="0"/>
              <a:t> — создают торжественное настроение.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960845D-F24F-C681-40C1-18D405999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5877272"/>
            <a:ext cx="20423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35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5554960" cy="4680520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Технология изготовления декорации</a:t>
            </a:r>
          </a:p>
          <a:p>
            <a:r>
              <a:rPr lang="ru-RU" b="1" dirty="0"/>
              <a:t>Создание «Зала парадных портретов»</a:t>
            </a:r>
            <a:endParaRPr lang="ru-RU" dirty="0"/>
          </a:p>
          <a:p>
            <a:r>
              <a:rPr lang="ru-RU" b="1" dirty="0"/>
              <a:t>Шаг 1. Фон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Бумага крепится на стену или переносные щиты.</a:t>
            </a:r>
            <a:br>
              <a:rPr lang="ru-RU" dirty="0"/>
            </a:br>
            <a:r>
              <a:rPr lang="ru-RU" dirty="0"/>
              <a:t>Техника «сухая кисть» — имитация мрамора, венецианской штукатурки.</a:t>
            </a:r>
          </a:p>
          <a:p>
            <a:r>
              <a:rPr lang="ru-RU" b="1" dirty="0"/>
              <a:t>Шаг 2. Рамы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Из плотного картона вырезаются багетные рамы.</a:t>
            </a:r>
            <a:br>
              <a:rPr lang="ru-RU" dirty="0"/>
            </a:br>
            <a:r>
              <a:rPr lang="ru-RU" dirty="0"/>
              <a:t>Покрытие: акрил «золото».</a:t>
            </a:r>
          </a:p>
          <a:p>
            <a:r>
              <a:rPr lang="ru-RU" b="1" dirty="0"/>
              <a:t>Шаг 3. Диванчик Петра I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Обычная скамья, стилизованная под XVIII век (драпировка, тон).</a:t>
            </a:r>
          </a:p>
          <a:p>
            <a:r>
              <a:rPr lang="ru-RU" b="1" dirty="0"/>
              <a:t>Трудность:</a:t>
            </a:r>
            <a:r>
              <a:rPr lang="ru-RU" dirty="0"/>
              <a:t> бумага морщится от жидкого клея.</a:t>
            </a:r>
            <a:br>
              <a:rPr lang="ru-RU" dirty="0"/>
            </a:br>
            <a:r>
              <a:rPr lang="ru-RU" b="1" dirty="0"/>
              <a:t>Решение:</a:t>
            </a:r>
            <a:r>
              <a:rPr lang="ru-RU" dirty="0"/>
              <a:t> двусторонний скотч по периметру.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4FBE2A-18AD-FB64-C63D-4AB6C6326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8264" y="5877272"/>
            <a:ext cx="2042337" cy="137171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DD23A23-F486-621F-4656-750FE107C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700" y="1294578"/>
            <a:ext cx="3067396" cy="460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46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63344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Театрализация. Ход использования (часть 1)</a:t>
            </a:r>
          </a:p>
          <a:p>
            <a:r>
              <a:rPr lang="ru-RU" b="1" dirty="0"/>
              <a:t>Сценка «Ночь в музее»</a:t>
            </a:r>
            <a:endParaRPr lang="ru-RU" dirty="0"/>
          </a:p>
          <a:p>
            <a:r>
              <a:rPr lang="ru-RU" b="1" dirty="0"/>
              <a:t>Правила игры:</a:t>
            </a:r>
            <a:endParaRPr lang="ru-RU" dirty="0"/>
          </a:p>
          <a:p>
            <a:r>
              <a:rPr lang="ru-RU" dirty="0"/>
              <a:t>Зрители — гости.</a:t>
            </a:r>
          </a:p>
          <a:p>
            <a:r>
              <a:rPr lang="ru-RU" dirty="0"/>
              <a:t>Артисты — обучающиеся.</a:t>
            </a:r>
          </a:p>
          <a:p>
            <a:r>
              <a:rPr lang="ru-RU" dirty="0"/>
              <a:t>Задача зрителей: запомнить, какие регалии у каждого царя.</a:t>
            </a:r>
          </a:p>
          <a:p>
            <a:r>
              <a:rPr lang="ru-RU" b="1" dirty="0"/>
              <a:t>Персонажи (из вашего конспекта):</a:t>
            </a:r>
            <a:endParaRPr lang="ru-RU" dirty="0"/>
          </a:p>
          <a:p>
            <a:r>
              <a:rPr lang="ru-RU" dirty="0"/>
              <a:t>Иван IV Грозный (Александр)</a:t>
            </a:r>
          </a:p>
          <a:p>
            <a:r>
              <a:rPr lang="ru-RU" dirty="0"/>
              <a:t>Алексей Михайлович (Андрей)</a:t>
            </a:r>
          </a:p>
          <a:p>
            <a:r>
              <a:rPr lang="ru-RU" dirty="0"/>
              <a:t>Пётр I (Алексей)</a:t>
            </a:r>
          </a:p>
          <a:p>
            <a:r>
              <a:rPr lang="ru-RU" dirty="0"/>
              <a:t>Александр II</a:t>
            </a:r>
          </a:p>
          <a:p>
            <a:r>
              <a:rPr lang="ru-RU" dirty="0"/>
              <a:t>Екатерина I, Елизавета I, Екатерина II</a:t>
            </a:r>
          </a:p>
          <a:p>
            <a:r>
              <a:rPr lang="ru-RU" b="1" dirty="0"/>
              <a:t>Реквизит:</a:t>
            </a:r>
            <a:r>
              <a:rPr lang="ru-RU" dirty="0"/>
              <a:t> бутафорская корона, скипетр, диванчик.</a:t>
            </a:r>
          </a:p>
          <a:p>
            <a:r>
              <a:rPr lang="ru-RU" b="1" dirty="0"/>
              <a:t>Эмоциональный эффект: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Дети верят в происходящее, сопереживают, смеются, запоминают исторические детали.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1CE9BC-7CE3-B8F2-1090-50C42AD96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5839484"/>
            <a:ext cx="20423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41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6131024" cy="4896544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Практическая работа. Ход использования (часть 2)</a:t>
            </a:r>
          </a:p>
          <a:p>
            <a:r>
              <a:rPr lang="ru-RU" b="1" dirty="0"/>
              <a:t>Алгоритм создания рисунка короны</a:t>
            </a:r>
            <a:endParaRPr lang="ru-RU" dirty="0"/>
          </a:p>
          <a:p>
            <a:r>
              <a:rPr lang="ru-RU" b="1" dirty="0"/>
              <a:t>Композиция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Лист вертикально. Лёгкая дуга — линия головы.</a:t>
            </a:r>
          </a:p>
          <a:p>
            <a:r>
              <a:rPr lang="ru-RU" b="1" dirty="0"/>
              <a:t>Форма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Две полусферы. Вопрос детям: </a:t>
            </a:r>
            <a:r>
              <a:rPr lang="ru-RU" i="1" dirty="0"/>
              <a:t>«Почему две?»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Ответ: Восток и Запад, соединённые в империи.</a:t>
            </a:r>
          </a:p>
          <a:p>
            <a:r>
              <a:rPr lang="ru-RU" b="1" dirty="0"/>
              <a:t>Детали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Лавровые ветви, дубовые листья, буква «V» (Виктория).</a:t>
            </a:r>
          </a:p>
          <a:p>
            <a:r>
              <a:rPr lang="ru-RU" b="1" dirty="0"/>
              <a:t>Цвет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Охра + жёлтый + белила = золото.</a:t>
            </a:r>
          </a:p>
          <a:p>
            <a:r>
              <a:rPr lang="ru-RU" b="1" dirty="0"/>
              <a:t>Декор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Ритм: стразы через равные промежутки, никакого хаоса.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30E3D3-CC7A-5793-379B-CBE628C0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1798" y="5877272"/>
            <a:ext cx="2042337" cy="13717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E5ACAF1-3D27-CD3B-8201-F3F0B3F583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04664"/>
            <a:ext cx="2711373" cy="36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310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6491064" cy="5472608"/>
          </a:xfrm>
        </p:spPr>
        <p:txBody>
          <a:bodyPr>
            <a:normAutofit/>
          </a:bodyPr>
          <a:lstStyle/>
          <a:p>
            <a:r>
              <a:rPr lang="ru-RU" b="1" dirty="0"/>
              <a:t>тапы выполнения работы (визуализация)</a:t>
            </a:r>
          </a:p>
          <a:p>
            <a:r>
              <a:rPr lang="ru-RU" b="1" dirty="0"/>
              <a:t>От эскиза — к шедевру</a:t>
            </a:r>
            <a:endParaRPr lang="ru-RU" dirty="0"/>
          </a:p>
          <a:p>
            <a:r>
              <a:rPr lang="ru-RU" dirty="0"/>
              <a:t>На примере работ учеников:</a:t>
            </a:r>
          </a:p>
          <a:p>
            <a:r>
              <a:rPr lang="ru-RU" b="1" dirty="0"/>
              <a:t>Александр (Иван Грозный):</a:t>
            </a:r>
            <a:endParaRPr lang="ru-RU" dirty="0"/>
          </a:p>
          <a:p>
            <a:r>
              <a:rPr lang="ru-RU" dirty="0"/>
              <a:t>Эскиз: чёткий контур, симметрия.</a:t>
            </a:r>
          </a:p>
          <a:p>
            <a:r>
              <a:rPr lang="ru-RU" dirty="0"/>
              <a:t>Цвет: глубокий синий фон, золото короны.</a:t>
            </a:r>
          </a:p>
          <a:p>
            <a:r>
              <a:rPr lang="ru-RU" dirty="0"/>
              <a:t>Декор: красные стразы в центре (рубин).</a:t>
            </a:r>
          </a:p>
          <a:p>
            <a:r>
              <a:rPr lang="ru-RU" b="1" dirty="0"/>
              <a:t>Андрей (Алексей Михайлович):</a:t>
            </a:r>
            <a:endParaRPr lang="ru-RU" dirty="0"/>
          </a:p>
          <a:p>
            <a:r>
              <a:rPr lang="ru-RU" dirty="0"/>
              <a:t>Акцент на лавровые ветви, тонкая кисть.</a:t>
            </a:r>
          </a:p>
          <a:p>
            <a:r>
              <a:rPr lang="ru-RU" dirty="0"/>
              <a:t>Декор: зелёные стразы (символ жизни).</a:t>
            </a:r>
          </a:p>
          <a:p>
            <a:r>
              <a:rPr lang="ru-RU" b="1" dirty="0"/>
              <a:t>Алексей (Пётр I):</a:t>
            </a:r>
            <a:endParaRPr lang="ru-RU" dirty="0"/>
          </a:p>
          <a:p>
            <a:r>
              <a:rPr lang="ru-RU" dirty="0"/>
              <a:t>Смелая композиция, корона почти на весь лист.</a:t>
            </a:r>
          </a:p>
          <a:p>
            <a:r>
              <a:rPr lang="ru-RU" dirty="0"/>
              <a:t>Использование декоративного клея — эффект сияния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BBA6058-EB4E-E250-5AFC-0102D4341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5877272"/>
            <a:ext cx="2042337" cy="13717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55EF2F6-4A62-C0CA-4450-5E01E96B4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80728"/>
            <a:ext cx="2674179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307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452</Words>
  <Application>Microsoft Office PowerPoint</Application>
  <PresentationFormat>Экран (4:3)</PresentationFormat>
  <Paragraphs>116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учреждение дополнительного образования  «Центр дополнительного образования детей «Заречье» Кировского района г. Казани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дополнительного образования  «Центр дополнительного образования детей «Заречье»</dc:title>
  <dc:creator>Мадина</dc:creator>
  <cp:lastModifiedBy>Мадина</cp:lastModifiedBy>
  <cp:revision>4</cp:revision>
  <dcterms:created xsi:type="dcterms:W3CDTF">2026-02-12T10:15:19Z</dcterms:created>
  <dcterms:modified xsi:type="dcterms:W3CDTF">2026-03-16T10:37:58Z</dcterms:modified>
</cp:coreProperties>
</file>